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92" r:id="rId3"/>
    <p:sldId id="280" r:id="rId4"/>
    <p:sldId id="281" r:id="rId5"/>
    <p:sldId id="282" r:id="rId6"/>
    <p:sldId id="283" r:id="rId7"/>
    <p:sldId id="284" r:id="rId8"/>
    <p:sldId id="293" r:id="rId9"/>
    <p:sldId id="285" r:id="rId10"/>
    <p:sldId id="286" r:id="rId11"/>
    <p:sldId id="287" r:id="rId12"/>
    <p:sldId id="294" r:id="rId13"/>
    <p:sldId id="288" r:id="rId14"/>
    <p:sldId id="289" r:id="rId15"/>
    <p:sldId id="290" r:id="rId16"/>
    <p:sldId id="295" r:id="rId17"/>
    <p:sldId id="291" r:id="rId18"/>
    <p:sldId id="277" r:id="rId19"/>
    <p:sldId id="278" r:id="rId20"/>
    <p:sldId id="279" r:id="rId21"/>
    <p:sldId id="303" r:id="rId22"/>
    <p:sldId id="257" r:id="rId23"/>
    <p:sldId id="267" r:id="rId24"/>
    <p:sldId id="258" r:id="rId25"/>
    <p:sldId id="259" r:id="rId26"/>
    <p:sldId id="268" r:id="rId27"/>
    <p:sldId id="260" r:id="rId28"/>
    <p:sldId id="261" r:id="rId29"/>
    <p:sldId id="262" r:id="rId30"/>
    <p:sldId id="263" r:id="rId31"/>
    <p:sldId id="264" r:id="rId32"/>
    <p:sldId id="265" r:id="rId33"/>
    <p:sldId id="266" r:id="rId34"/>
    <p:sldId id="273" r:id="rId35"/>
    <p:sldId id="274" r:id="rId36"/>
    <p:sldId id="275" r:id="rId37"/>
    <p:sldId id="301" r:id="rId38"/>
    <p:sldId id="276" r:id="rId3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B3C5A-D49F-426C-8433-24D909DF5BAC}" type="datetimeFigureOut">
              <a:rPr lang="nl-NL" smtClean="0"/>
              <a:t>23-1-2013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40A91-6F94-40AF-A79B-72769F94A4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9873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258AB-FDD1-4FE0-95F4-566ADFE0D1EE}" type="datetimeFigureOut">
              <a:rPr lang="nl-NL" smtClean="0"/>
              <a:t>23-1-2013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4C43-4D49-421F-B4C7-A506B968A5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244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258AB-FDD1-4FE0-95F4-566ADFE0D1EE}" type="datetimeFigureOut">
              <a:rPr lang="nl-NL" smtClean="0"/>
              <a:t>23-1-2013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4C43-4D49-421F-B4C7-A506B968A5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8395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258AB-FDD1-4FE0-95F4-566ADFE0D1EE}" type="datetimeFigureOut">
              <a:rPr lang="nl-NL" smtClean="0"/>
              <a:t>23-1-2013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4C43-4D49-421F-B4C7-A506B968A5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5691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258AB-FDD1-4FE0-95F4-566ADFE0D1EE}" type="datetimeFigureOut">
              <a:rPr lang="nl-NL" smtClean="0"/>
              <a:t>23-1-2013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4C43-4D49-421F-B4C7-A506B968A5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5498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258AB-FDD1-4FE0-95F4-566ADFE0D1EE}" type="datetimeFigureOut">
              <a:rPr lang="nl-NL" smtClean="0"/>
              <a:t>23-1-2013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4C43-4D49-421F-B4C7-A506B968A5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2628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258AB-FDD1-4FE0-95F4-566ADFE0D1EE}" type="datetimeFigureOut">
              <a:rPr lang="nl-NL" smtClean="0"/>
              <a:t>23-1-2013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4C43-4D49-421F-B4C7-A506B968A5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5503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258AB-FDD1-4FE0-95F4-566ADFE0D1EE}" type="datetimeFigureOut">
              <a:rPr lang="nl-NL" smtClean="0"/>
              <a:t>23-1-2013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4C43-4D49-421F-B4C7-A506B968A5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4103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258AB-FDD1-4FE0-95F4-566ADFE0D1EE}" type="datetimeFigureOut">
              <a:rPr lang="nl-NL" smtClean="0"/>
              <a:t>23-1-2013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4C43-4D49-421F-B4C7-A506B968A5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1806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258AB-FDD1-4FE0-95F4-566ADFE0D1EE}" type="datetimeFigureOut">
              <a:rPr lang="nl-NL" smtClean="0"/>
              <a:t>23-1-2013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4C43-4D49-421F-B4C7-A506B968A5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8161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258AB-FDD1-4FE0-95F4-566ADFE0D1EE}" type="datetimeFigureOut">
              <a:rPr lang="nl-NL" smtClean="0"/>
              <a:t>23-1-2013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4C43-4D49-421F-B4C7-A506B968A5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2172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258AB-FDD1-4FE0-95F4-566ADFE0D1EE}" type="datetimeFigureOut">
              <a:rPr lang="nl-NL" smtClean="0"/>
              <a:t>23-1-2013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4C43-4D49-421F-B4C7-A506B968A5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9690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258AB-FDD1-4FE0-95F4-566ADFE0D1EE}" type="datetimeFigureOut">
              <a:rPr lang="nl-NL" smtClean="0"/>
              <a:t>23-1-2013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34C43-4D49-421F-B4C7-A506B968A5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820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ungleseeds.com/images/Cineraria.jpg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Bloeiende kamerplanten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smtClean="0"/>
              <a:t>Deel 2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4404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smtClean="0">
                <a:solidFill>
                  <a:schemeClr val="accent2"/>
                </a:solidFill>
              </a:rPr>
              <a:t>Oncidium cultivars</a:t>
            </a:r>
          </a:p>
        </p:txBody>
      </p:sp>
      <p:pic>
        <p:nvPicPr>
          <p:cNvPr id="59395" name="Picture 3" descr="oncidium-k1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50938"/>
            <a:ext cx="6940550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323850" y="616585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400">
                <a:solidFill>
                  <a:schemeClr val="accent2"/>
                </a:solidFill>
                <a:latin typeface="Times New Roman" pitchFamily="18" charset="0"/>
              </a:rPr>
              <a:t>gele orchidee</a:t>
            </a:r>
            <a:endParaRPr lang="nl-NL" sz="2400">
              <a:latin typeface="Times New Roman" pitchFamily="18" charset="0"/>
            </a:endParaRP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533400" y="990600"/>
            <a:ext cx="3810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  <a:latin typeface="Times New Roman" pitchFamily="18" charset="0"/>
              </a:rPr>
              <a:t>ORCHIDACEAE</a:t>
            </a:r>
            <a:endParaRPr lang="nl-NL" sz="2000" b="1">
              <a:solidFill>
                <a:srgbClr val="99CC00"/>
              </a:solidFill>
              <a:latin typeface="Times New Roman" pitchFamily="18" charset="0"/>
            </a:endParaRP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827088" y="616585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nl-NL" sz="2400">
                <a:solidFill>
                  <a:srgbClr val="FF6600"/>
                </a:solidFill>
                <a:latin typeface="Times New Roman" pitchFamily="18" charset="0"/>
              </a:rPr>
              <a:t>cultuurvariëteit</a:t>
            </a:r>
          </a:p>
        </p:txBody>
      </p:sp>
    </p:spTree>
    <p:extLst>
      <p:ext uri="{BB962C8B-B14F-4D97-AF65-F5344CB8AC3E}">
        <p14:creationId xmlns:p14="http://schemas.microsoft.com/office/powerpoint/2010/main" val="288541164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autoUpdateAnimBg="0"/>
      <p:bldP spid="63492" grpId="0" autoUpdateAnimBg="0"/>
      <p:bldP spid="63493" grpId="0" autoUpdateAnimBg="0"/>
      <p:bldP spid="6349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algn="r" eaLnBrk="1" hangingPunct="1"/>
            <a:r>
              <a:rPr lang="nl-NL" smtClean="0">
                <a:solidFill>
                  <a:schemeClr val="accent2"/>
                </a:solidFill>
              </a:rPr>
              <a:t>Paphiopedilum cultivars</a:t>
            </a:r>
          </a:p>
        </p:txBody>
      </p:sp>
      <p:pic>
        <p:nvPicPr>
          <p:cNvPr id="60419" name="Picture 3" descr="paphiopedil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052513"/>
            <a:ext cx="434816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250825" y="616585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400">
                <a:solidFill>
                  <a:schemeClr val="accent2"/>
                </a:solidFill>
                <a:latin typeface="Times New Roman" pitchFamily="18" charset="0"/>
              </a:rPr>
              <a:t>venusschoentje</a:t>
            </a:r>
            <a:endParaRPr lang="nl-NL" sz="2400">
              <a:latin typeface="Times New Roman" pitchFamily="18" charset="0"/>
            </a:endParaRP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533400" y="990600"/>
            <a:ext cx="3810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  <a:latin typeface="Times New Roman" pitchFamily="18" charset="0"/>
              </a:rPr>
              <a:t>ORCHIDACEAE</a:t>
            </a:r>
            <a:endParaRPr lang="nl-NL" sz="2000" b="1">
              <a:solidFill>
                <a:srgbClr val="99CC00"/>
              </a:solidFill>
              <a:latin typeface="Times New Roman" pitchFamily="18" charset="0"/>
            </a:endParaRP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3419475" y="616585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nl-NL" sz="2400">
                <a:solidFill>
                  <a:srgbClr val="FF6600"/>
                </a:solidFill>
                <a:latin typeface="Times New Roman" pitchFamily="18" charset="0"/>
              </a:rPr>
              <a:t>cultuurvariëteit</a:t>
            </a:r>
          </a:p>
        </p:txBody>
      </p:sp>
      <p:pic>
        <p:nvPicPr>
          <p:cNvPr id="60423" name="Picture 8" descr="368px-Tracy_purple_orchid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5963" y="1196975"/>
            <a:ext cx="2965450" cy="4824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614329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autoUpdateAnimBg="0"/>
      <p:bldP spid="64516" grpId="0" autoUpdateAnimBg="0"/>
      <p:bldP spid="64517" grpId="0" autoUpdateAnimBg="0"/>
      <p:bldP spid="64518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smtClean="0">
                <a:solidFill>
                  <a:schemeClr val="accent2"/>
                </a:solidFill>
              </a:rPr>
              <a:t>Passiflora caerulea</a:t>
            </a:r>
          </a:p>
        </p:txBody>
      </p:sp>
      <p:pic>
        <p:nvPicPr>
          <p:cNvPr id="62467" name="Picture 3" descr="Passiflora%20caerulea%20cv%20Kaiserin%20Eugen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268413"/>
            <a:ext cx="5976937" cy="478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1042988" y="6092825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nl-NL" sz="2400">
                <a:solidFill>
                  <a:srgbClr val="FF6600"/>
                </a:solidFill>
                <a:latin typeface="Times New Roman" pitchFamily="18" charset="0"/>
              </a:rPr>
              <a:t>blauw</a:t>
            </a: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684213" y="6021388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400">
                <a:solidFill>
                  <a:schemeClr val="accent2"/>
                </a:solidFill>
                <a:latin typeface="Times New Roman" pitchFamily="18" charset="0"/>
              </a:rPr>
              <a:t>passibloem</a:t>
            </a:r>
            <a:endParaRPr lang="nl-NL" sz="2400">
              <a:latin typeface="Times New Roman" pitchFamily="18" charset="0"/>
            </a:endParaRP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533400" y="990600"/>
            <a:ext cx="381000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  <a:latin typeface="Times New Roman" pitchFamily="18" charset="0"/>
              </a:rPr>
              <a:t>PASSIFLORACEAE</a:t>
            </a:r>
            <a:endParaRPr lang="nl-NL" sz="2000" b="1">
              <a:solidFill>
                <a:srgbClr val="99CC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56785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 autoUpdateAnimBg="0"/>
      <p:bldP spid="66564" grpId="0" autoUpdateAnimBg="0"/>
      <p:bldP spid="66565" grpId="0" autoUpdateAnimBg="0"/>
      <p:bldP spid="6656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smtClean="0">
                <a:solidFill>
                  <a:schemeClr val="accent2"/>
                </a:solidFill>
              </a:rPr>
              <a:t>Passiflora cultivars</a:t>
            </a:r>
          </a:p>
        </p:txBody>
      </p:sp>
      <p:pic>
        <p:nvPicPr>
          <p:cNvPr id="63491" name="Picture 3" descr="passiflora%20vitifoli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43000"/>
            <a:ext cx="6437313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539750" y="6092825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400">
                <a:solidFill>
                  <a:schemeClr val="accent2"/>
                </a:solidFill>
                <a:latin typeface="Times New Roman" pitchFamily="18" charset="0"/>
              </a:rPr>
              <a:t>passibloem</a:t>
            </a:r>
            <a:endParaRPr lang="nl-NL" sz="2400">
              <a:latin typeface="Times New Roman" pitchFamily="18" charset="0"/>
            </a:endParaRP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533400" y="990600"/>
            <a:ext cx="381000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  <a:latin typeface="Times New Roman" pitchFamily="18" charset="0"/>
              </a:rPr>
              <a:t>PASSIFLORACEAE</a:t>
            </a:r>
            <a:endParaRPr lang="nl-NL" sz="2000" b="1">
              <a:solidFill>
                <a:srgbClr val="99CC00"/>
              </a:solidFill>
              <a:latin typeface="Times New Roman" pitchFamily="18" charset="0"/>
            </a:endParaRP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457200" y="60960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nl-NL" sz="2400">
                <a:solidFill>
                  <a:srgbClr val="FF6600"/>
                </a:solidFill>
                <a:latin typeface="Times New Roman" pitchFamily="18" charset="0"/>
              </a:rPr>
              <a:t>cultuurvariëteit</a:t>
            </a:r>
          </a:p>
        </p:txBody>
      </p:sp>
    </p:spTree>
    <p:extLst>
      <p:ext uri="{BB962C8B-B14F-4D97-AF65-F5344CB8AC3E}">
        <p14:creationId xmlns:p14="http://schemas.microsoft.com/office/powerpoint/2010/main" val="25279458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autoUpdateAnimBg="0"/>
      <p:bldP spid="67588" grpId="0" autoUpdateAnimBg="0"/>
      <p:bldP spid="67589" grpId="0" autoUpdateAnimBg="0"/>
      <p:bldP spid="67590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smtClean="0">
                <a:solidFill>
                  <a:schemeClr val="accent2"/>
                </a:solidFill>
              </a:rPr>
              <a:t>Phalaenopsis cultivars</a:t>
            </a:r>
          </a:p>
        </p:txBody>
      </p:sp>
      <p:pic>
        <p:nvPicPr>
          <p:cNvPr id="61443" name="Picture 3" descr="phalaenopsis%2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052513"/>
            <a:ext cx="6496050" cy="487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323850" y="6092825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400">
                <a:solidFill>
                  <a:schemeClr val="accent2"/>
                </a:solidFill>
                <a:latin typeface="Times New Roman" pitchFamily="18" charset="0"/>
              </a:rPr>
              <a:t>nachtvlinder, orchidee</a:t>
            </a:r>
            <a:endParaRPr lang="nl-NL" sz="2400">
              <a:latin typeface="Times New Roman" pitchFamily="18" charset="0"/>
            </a:endParaRP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533400" y="990600"/>
            <a:ext cx="3810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  <a:latin typeface="Times New Roman" pitchFamily="18" charset="0"/>
              </a:rPr>
              <a:t>ORCHIDACEAE</a:t>
            </a:r>
            <a:endParaRPr lang="nl-NL" sz="2000" b="1">
              <a:solidFill>
                <a:srgbClr val="99CC00"/>
              </a:solidFill>
              <a:latin typeface="Times New Roman" pitchFamily="18" charset="0"/>
            </a:endParaRP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2268538" y="6092825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nl-NL" sz="2400">
                <a:solidFill>
                  <a:srgbClr val="FF6600"/>
                </a:solidFill>
                <a:latin typeface="Times New Roman" pitchFamily="18" charset="0"/>
              </a:rPr>
              <a:t>cultuurvariëteit</a:t>
            </a:r>
          </a:p>
        </p:txBody>
      </p:sp>
    </p:spTree>
    <p:extLst>
      <p:ext uri="{BB962C8B-B14F-4D97-AF65-F5344CB8AC3E}">
        <p14:creationId xmlns:p14="http://schemas.microsoft.com/office/powerpoint/2010/main" val="388459023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 autoUpdateAnimBg="0"/>
      <p:bldP spid="65540" grpId="0" autoUpdateAnimBg="0"/>
      <p:bldP spid="65541" grpId="0" autoUpdateAnimBg="0"/>
      <p:bldP spid="65542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smtClean="0">
                <a:solidFill>
                  <a:schemeClr val="accent2"/>
                </a:solidFill>
              </a:rPr>
              <a:t>Primula (Vulgaris Groep)</a:t>
            </a:r>
          </a:p>
        </p:txBody>
      </p:sp>
      <p:pic>
        <p:nvPicPr>
          <p:cNvPr id="65539" name="Picture 3" descr="primula-acaul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196975"/>
            <a:ext cx="4897438" cy="48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-2171700" y="594995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nl-NL" sz="2400">
                <a:solidFill>
                  <a:srgbClr val="FF6600"/>
                </a:solidFill>
                <a:latin typeface="Times New Roman" pitchFamily="18" charset="0"/>
              </a:rPr>
              <a:t>algemeen</a:t>
            </a: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323850" y="5300663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400">
                <a:solidFill>
                  <a:schemeClr val="accent2"/>
                </a:solidFill>
                <a:latin typeface="Times New Roman" pitchFamily="18" charset="0"/>
              </a:rPr>
              <a:t>sleutelbloem</a:t>
            </a:r>
            <a:endParaRPr lang="nl-NL" sz="2400">
              <a:latin typeface="Times New Roman" pitchFamily="18" charset="0"/>
            </a:endParaRP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533400" y="990600"/>
            <a:ext cx="3810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  <a:latin typeface="Times New Roman" pitchFamily="18" charset="0"/>
              </a:rPr>
              <a:t>PRIMULACEAE</a:t>
            </a:r>
            <a:endParaRPr lang="nl-NL" sz="2000" b="1">
              <a:solidFill>
                <a:srgbClr val="99CC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82705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autoUpdateAnimBg="0"/>
      <p:bldP spid="69636" grpId="0" autoUpdateAnimBg="0"/>
      <p:bldP spid="69637" grpId="0" autoUpdateAnimBg="0"/>
      <p:bldP spid="69638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algn="r" eaLnBrk="1" hangingPunct="1"/>
            <a:r>
              <a:rPr lang="nl-NL" smtClean="0">
                <a:solidFill>
                  <a:schemeClr val="accent2"/>
                </a:solidFill>
              </a:rPr>
              <a:t>Primula obconica</a:t>
            </a: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3059113" y="594995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nl-NL" sz="2400">
                <a:solidFill>
                  <a:srgbClr val="FF6600"/>
                </a:solidFill>
                <a:latin typeface="Times New Roman" pitchFamily="18" charset="0"/>
              </a:rPr>
              <a:t>omgekeerd kegelvormig</a:t>
            </a: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250825" y="594995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400">
                <a:solidFill>
                  <a:schemeClr val="accent2"/>
                </a:solidFill>
                <a:latin typeface="Times New Roman" pitchFamily="18" charset="0"/>
              </a:rPr>
              <a:t>kamerprimula</a:t>
            </a:r>
            <a:endParaRPr lang="nl-NL" sz="2400">
              <a:latin typeface="Times New Roman" pitchFamily="18" charset="0"/>
            </a:endParaRP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533400" y="990600"/>
            <a:ext cx="3810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  <a:latin typeface="Times New Roman" pitchFamily="18" charset="0"/>
              </a:rPr>
              <a:t>PRIMULACEAE</a:t>
            </a:r>
            <a:endParaRPr lang="nl-NL" sz="2000" b="1">
              <a:solidFill>
                <a:srgbClr val="99CC00"/>
              </a:solidFill>
              <a:latin typeface="Times New Roman" pitchFamily="18" charset="0"/>
            </a:endParaRPr>
          </a:p>
        </p:txBody>
      </p:sp>
      <p:pic>
        <p:nvPicPr>
          <p:cNvPr id="64518" name="Picture 8" descr="primula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075" y="1125538"/>
            <a:ext cx="5688013" cy="4713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288409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 autoUpdateAnimBg="0"/>
      <p:bldP spid="68612" grpId="0" autoUpdateAnimBg="0"/>
      <p:bldP spid="68613" grpId="0" autoUpdateAnimBg="0"/>
      <p:bldP spid="68614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6035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smtClean="0">
                <a:solidFill>
                  <a:schemeClr val="accent2"/>
                </a:solidFill>
              </a:rPr>
              <a:t>Punica granatum ‘Nana’</a:t>
            </a: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250825" y="594995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400">
                <a:solidFill>
                  <a:schemeClr val="accent2"/>
                </a:solidFill>
                <a:latin typeface="Times New Roman" pitchFamily="18" charset="0"/>
              </a:rPr>
              <a:t>granaatappel</a:t>
            </a:r>
            <a:endParaRPr lang="nl-NL" sz="2400">
              <a:latin typeface="Times New Roman" pitchFamily="18" charset="0"/>
            </a:endParaRP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304800" y="5943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nl-NL" sz="2400">
                <a:solidFill>
                  <a:srgbClr val="FF6600"/>
                </a:solidFill>
                <a:latin typeface="Times New Roman" pitchFamily="18" charset="0"/>
              </a:rPr>
              <a:t>korrelig</a:t>
            </a: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533400" y="990600"/>
            <a:ext cx="3810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  <a:latin typeface="Times New Roman" pitchFamily="18" charset="0"/>
              </a:rPr>
              <a:t>PUNICACEAE</a:t>
            </a:r>
            <a:endParaRPr lang="nl-NL" sz="2000" b="1">
              <a:solidFill>
                <a:srgbClr val="99CC00"/>
              </a:solidFill>
              <a:latin typeface="Times New Roman" pitchFamily="18" charset="0"/>
            </a:endParaRPr>
          </a:p>
        </p:txBody>
      </p:sp>
      <p:pic>
        <p:nvPicPr>
          <p:cNvPr id="66566" name="Picture 6" descr="666px-Punica_granatum_Nana_frui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4438" y="1268413"/>
            <a:ext cx="5113337" cy="4598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288938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autoUpdateAnimBg="0"/>
      <p:bldP spid="70659" grpId="0" autoUpdateAnimBg="0"/>
      <p:bldP spid="70660" grpId="0" autoUpdateAnimBg="0"/>
      <p:bldP spid="70661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smtClean="0">
                <a:solidFill>
                  <a:schemeClr val="accent2"/>
                </a:solidFill>
              </a:rPr>
              <a:t>Ranunculus asiaticus</a:t>
            </a:r>
          </a:p>
        </p:txBody>
      </p:sp>
      <p:pic>
        <p:nvPicPr>
          <p:cNvPr id="67587" name="Picture 3" descr="img10111383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125538"/>
            <a:ext cx="6335713" cy="47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395288" y="594995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400">
                <a:solidFill>
                  <a:schemeClr val="accent2"/>
                </a:solidFill>
                <a:latin typeface="Times New Roman" pitchFamily="18" charset="0"/>
              </a:rPr>
              <a:t>ranonkel</a:t>
            </a:r>
            <a:endParaRPr lang="nl-NL" sz="2400">
              <a:latin typeface="Times New Roman" pitchFamily="18" charset="0"/>
            </a:endParaRP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304800" y="5943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nl-NL" sz="2400">
                <a:solidFill>
                  <a:srgbClr val="FF6600"/>
                </a:solidFill>
                <a:latin typeface="Times New Roman" pitchFamily="18" charset="0"/>
              </a:rPr>
              <a:t>uit Azië</a:t>
            </a: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533400" y="990600"/>
            <a:ext cx="3810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  <a:latin typeface="Times New Roman" pitchFamily="18" charset="0"/>
              </a:rPr>
              <a:t>RANUNCULACEAE</a:t>
            </a:r>
            <a:endParaRPr lang="nl-NL" sz="2000" b="1">
              <a:solidFill>
                <a:srgbClr val="99CC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059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 autoUpdateAnimBg="0"/>
      <p:bldP spid="71684" grpId="0" autoUpdateAnimBg="0"/>
      <p:bldP spid="71685" grpId="0" autoUpdateAnimBg="0"/>
      <p:bldP spid="71686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smtClean="0">
                <a:solidFill>
                  <a:schemeClr val="accent2"/>
                </a:solidFill>
              </a:rPr>
              <a:t>Rhipsalis (Graeseri Groep)</a:t>
            </a: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539750" y="594995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400">
                <a:solidFill>
                  <a:schemeClr val="accent2"/>
                </a:solidFill>
                <a:latin typeface="Times New Roman" pitchFamily="18" charset="0"/>
              </a:rPr>
              <a:t>paascactus</a:t>
            </a:r>
            <a:endParaRPr lang="nl-NL" sz="2400">
              <a:latin typeface="Times New Roman" pitchFamily="18" charset="0"/>
            </a:endParaRPr>
          </a:p>
        </p:txBody>
      </p:sp>
      <p:graphicFrame>
        <p:nvGraphicFramePr>
          <p:cNvPr id="68612" name="Object 4"/>
          <p:cNvGraphicFramePr>
            <a:graphicFrameLocks noChangeAspect="1"/>
          </p:cNvGraphicFramePr>
          <p:nvPr/>
        </p:nvGraphicFramePr>
        <p:xfrm>
          <a:off x="1331913" y="1341438"/>
          <a:ext cx="7056437" cy="454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Bitmapafbeelding" r:id="rId3" imgW="4200000" imgH="2704762" progId="Paint.Picture">
                  <p:embed/>
                </p:oleObj>
              </mc:Choice>
              <mc:Fallback>
                <p:oleObj name="Bitmapafbeelding" r:id="rId3" imgW="4200000" imgH="270476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1341438"/>
                        <a:ext cx="7056437" cy="454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533400" y="1127125"/>
            <a:ext cx="3810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  <a:latin typeface="Times New Roman" pitchFamily="18" charset="0"/>
              </a:rPr>
              <a:t>CACTACEAE</a:t>
            </a:r>
            <a:endParaRPr lang="nl-NL" sz="2000" b="1">
              <a:solidFill>
                <a:srgbClr val="99CC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57584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 autoUpdateAnimBg="0"/>
      <p:bldP spid="72707" grpId="0" autoUpdateAnimBg="0"/>
      <p:bldP spid="7270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smtClean="0">
                <a:solidFill>
                  <a:schemeClr val="accent2"/>
                </a:solidFill>
              </a:rPr>
              <a:t>Jasminum polyanthum</a:t>
            </a:r>
          </a:p>
        </p:txBody>
      </p:sp>
      <p:pic>
        <p:nvPicPr>
          <p:cNvPr id="50179" name="Picture 3" descr="11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196975"/>
            <a:ext cx="5400675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304800" y="5943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nl-NL" sz="2400">
                <a:solidFill>
                  <a:srgbClr val="FF6600"/>
                </a:solidFill>
                <a:latin typeface="Times New Roman" pitchFamily="18" charset="0"/>
              </a:rPr>
              <a:t>veelbloemig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228600" y="54864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400">
                <a:solidFill>
                  <a:schemeClr val="accent2"/>
                </a:solidFill>
                <a:latin typeface="Times New Roman" pitchFamily="18" charset="0"/>
              </a:rPr>
              <a:t>kamerjasmijn</a:t>
            </a:r>
            <a:endParaRPr lang="nl-NL" sz="2400">
              <a:latin typeface="Times New Roman" pitchFamily="18" charset="0"/>
            </a:endParaRP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533400" y="990600"/>
            <a:ext cx="3810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  <a:latin typeface="Times New Roman" pitchFamily="18" charset="0"/>
              </a:rPr>
              <a:t>OLEACEAE</a:t>
            </a:r>
            <a:endParaRPr lang="nl-NL" sz="2000" b="1">
              <a:solidFill>
                <a:srgbClr val="99CC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64476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utoUpdateAnimBg="0"/>
      <p:bldP spid="53252" grpId="0" autoUpdateAnimBg="0"/>
      <p:bldP spid="53253" grpId="0" autoUpdateAnimBg="0"/>
      <p:bldP spid="53254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algn="r" eaLnBrk="1" hangingPunct="1"/>
            <a:r>
              <a:rPr lang="nl-NL" smtClean="0">
                <a:solidFill>
                  <a:schemeClr val="accent2"/>
                </a:solidFill>
              </a:rPr>
              <a:t>Rosa cultivars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228600" y="54864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400">
                <a:solidFill>
                  <a:schemeClr val="accent2"/>
                </a:solidFill>
                <a:latin typeface="Times New Roman" pitchFamily="18" charset="0"/>
              </a:rPr>
              <a:t>potroos</a:t>
            </a:r>
            <a:endParaRPr lang="nl-NL" sz="2400">
              <a:latin typeface="Times New Roman" pitchFamily="18" charset="0"/>
            </a:endParaRP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533400" y="990600"/>
            <a:ext cx="3810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  <a:latin typeface="Times New Roman" pitchFamily="18" charset="0"/>
              </a:rPr>
              <a:t>ROSACEAE</a:t>
            </a:r>
            <a:endParaRPr lang="nl-NL" sz="2000" b="1">
              <a:solidFill>
                <a:srgbClr val="99CC00"/>
              </a:solidFill>
              <a:latin typeface="Times New Roman" pitchFamily="18" charset="0"/>
            </a:endParaRP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457200" y="60960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nl-NL" sz="2400">
                <a:solidFill>
                  <a:srgbClr val="FF6600"/>
                </a:solidFill>
                <a:latin typeface="Times New Roman" pitchFamily="18" charset="0"/>
              </a:rPr>
              <a:t>cultuurvariëteit</a:t>
            </a:r>
          </a:p>
        </p:txBody>
      </p:sp>
      <p:pic>
        <p:nvPicPr>
          <p:cNvPr id="71686" name="Picture 11" descr="003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981075"/>
            <a:ext cx="6408738" cy="5167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674202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autoUpdateAnimBg="0"/>
      <p:bldP spid="75780" grpId="0" autoUpdateAnimBg="0"/>
      <p:bldP spid="75781" grpId="0" autoUpdateAnimBg="0"/>
      <p:bldP spid="75782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nl-NL" smtClean="0">
                <a:solidFill>
                  <a:schemeClr val="accent2"/>
                </a:solidFill>
              </a:rPr>
              <a:t>Rhododendron (Kurume Groep)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827088" y="6021388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400">
                <a:solidFill>
                  <a:schemeClr val="accent2"/>
                </a:solidFill>
                <a:latin typeface="Times New Roman" pitchFamily="18" charset="0"/>
              </a:rPr>
              <a:t>Japanse azalea</a:t>
            </a:r>
            <a:endParaRPr lang="nl-NL" sz="2400">
              <a:latin typeface="Times New Roman" pitchFamily="18" charset="0"/>
            </a:endParaRP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539750" y="1916113"/>
            <a:ext cx="3810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  <a:latin typeface="Times New Roman" pitchFamily="18" charset="0"/>
              </a:rPr>
              <a:t>ERICACEAE</a:t>
            </a:r>
            <a:endParaRPr lang="nl-NL" sz="2000" b="1">
              <a:solidFill>
                <a:srgbClr val="99CC00"/>
              </a:solidFill>
              <a:latin typeface="Times New Roman" pitchFamily="18" charset="0"/>
            </a:endParaRPr>
          </a:p>
        </p:txBody>
      </p:sp>
      <p:pic>
        <p:nvPicPr>
          <p:cNvPr id="69637" name="Picture 7" descr="KurumeAzaleaAppleBlossom2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1341438"/>
            <a:ext cx="6624638" cy="4692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213573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autoUpdateAnimBg="0"/>
      <p:bldP spid="73732" grpId="0" autoUpdateAnimBg="0"/>
      <p:bldP spid="73733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smtClean="0">
                <a:solidFill>
                  <a:schemeClr val="accent2"/>
                </a:solidFill>
              </a:rPr>
              <a:t>Rhododendron (Simsii Groep)</a:t>
            </a: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3924300" y="6092825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nl-NL" sz="2400">
                <a:solidFill>
                  <a:srgbClr val="FF6600"/>
                </a:solidFill>
                <a:latin typeface="Times New Roman" pitchFamily="18" charset="0"/>
              </a:rPr>
              <a:t>genoemd naar Sims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250825" y="6021388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400">
                <a:solidFill>
                  <a:schemeClr val="accent2"/>
                </a:solidFill>
                <a:latin typeface="Times New Roman" pitchFamily="18" charset="0"/>
              </a:rPr>
              <a:t>Indische azalea</a:t>
            </a:r>
            <a:endParaRPr lang="nl-NL" sz="2400">
              <a:latin typeface="Times New Roman" pitchFamily="18" charset="0"/>
            </a:endParaRP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533400" y="990600"/>
            <a:ext cx="3810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  <a:latin typeface="Times New Roman" pitchFamily="18" charset="0"/>
              </a:rPr>
              <a:t>ERICACEAE</a:t>
            </a:r>
            <a:endParaRPr lang="nl-NL" sz="2000" b="1">
              <a:solidFill>
                <a:srgbClr val="99CC00"/>
              </a:solidFill>
              <a:latin typeface="Times New Roman" pitchFamily="18" charset="0"/>
            </a:endParaRPr>
          </a:p>
        </p:txBody>
      </p:sp>
      <p:pic>
        <p:nvPicPr>
          <p:cNvPr id="70662" name="Picture 6" descr="azale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8538" y="1196975"/>
            <a:ext cx="4352925" cy="4824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786065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autoUpdateAnimBg="0"/>
      <p:bldP spid="74755" grpId="0" autoUpdateAnimBg="0"/>
      <p:bldP spid="74756" grpId="0" autoUpdateAnimBg="0"/>
      <p:bldP spid="74757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smtClean="0">
                <a:solidFill>
                  <a:schemeClr val="accent2"/>
                </a:solidFill>
              </a:rPr>
              <a:t>Saintpaulia (Ionantha Groep)</a:t>
            </a:r>
          </a:p>
        </p:txBody>
      </p:sp>
      <p:pic>
        <p:nvPicPr>
          <p:cNvPr id="72707" name="Picture 3" descr="saintp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27138"/>
            <a:ext cx="5462588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3276600" y="594995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nl-NL" sz="2400">
                <a:solidFill>
                  <a:srgbClr val="FF6600"/>
                </a:solidFill>
                <a:latin typeface="Times New Roman" pitchFamily="18" charset="0"/>
              </a:rPr>
              <a:t>vioolbloemig</a:t>
            </a: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684213" y="594995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400">
                <a:solidFill>
                  <a:schemeClr val="accent2"/>
                </a:solidFill>
                <a:latin typeface="Times New Roman" pitchFamily="18" charset="0"/>
              </a:rPr>
              <a:t>kaaps viooltje</a:t>
            </a:r>
            <a:endParaRPr lang="nl-NL" sz="2400">
              <a:latin typeface="Times New Roman" pitchFamily="18" charset="0"/>
            </a:endParaRPr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533400" y="990600"/>
            <a:ext cx="3810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  <a:latin typeface="Times New Roman" pitchFamily="18" charset="0"/>
              </a:rPr>
              <a:t>GESNERIACEAE</a:t>
            </a:r>
            <a:endParaRPr lang="nl-NL" sz="2000" b="1">
              <a:solidFill>
                <a:srgbClr val="99CC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04232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autoUpdateAnimBg="0"/>
      <p:bldP spid="76804" grpId="0" autoUpdateAnimBg="0"/>
      <p:bldP spid="76805" grpId="0" autoUpdateAnimBg="0"/>
      <p:bldP spid="76806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smtClean="0">
                <a:solidFill>
                  <a:schemeClr val="accent2"/>
                </a:solidFill>
              </a:rPr>
              <a:t>Solanum pseudocapsicum</a:t>
            </a:r>
          </a:p>
        </p:txBody>
      </p:sp>
      <p:pic>
        <p:nvPicPr>
          <p:cNvPr id="76803" name="Picture 3" descr="5038053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981075"/>
            <a:ext cx="3459162" cy="5040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3132138" y="6021388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nl-NL" sz="2400">
                <a:solidFill>
                  <a:srgbClr val="FF6600"/>
                </a:solidFill>
                <a:latin typeface="Times New Roman" pitchFamily="18" charset="0"/>
              </a:rPr>
              <a:t>schijn capsicum</a:t>
            </a:r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395288" y="6092825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400">
                <a:solidFill>
                  <a:schemeClr val="accent2"/>
                </a:solidFill>
                <a:latin typeface="Times New Roman" pitchFamily="18" charset="0"/>
              </a:rPr>
              <a:t>oranjeappeltje</a:t>
            </a:r>
            <a:endParaRPr lang="nl-NL" sz="2400">
              <a:latin typeface="Times New Roman" pitchFamily="18" charset="0"/>
            </a:endParaRPr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533400" y="1127125"/>
            <a:ext cx="3810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  <a:latin typeface="Times New Roman" pitchFamily="18" charset="0"/>
              </a:rPr>
              <a:t>So</a:t>
            </a:r>
            <a:br>
              <a:rPr lang="nl-NL" sz="2000" b="1">
                <a:solidFill>
                  <a:srgbClr val="FF0000"/>
                </a:solidFill>
                <a:latin typeface="Times New Roman" pitchFamily="18" charset="0"/>
              </a:rPr>
            </a:br>
            <a:r>
              <a:rPr lang="nl-NL" sz="2000" b="1">
                <a:solidFill>
                  <a:srgbClr val="FF0000"/>
                </a:solidFill>
                <a:latin typeface="Times New Roman" pitchFamily="18" charset="0"/>
              </a:rPr>
              <a:t>|lanaceae</a:t>
            </a:r>
            <a:endParaRPr lang="nl-NL" sz="2000" b="1">
              <a:solidFill>
                <a:srgbClr val="99CC00"/>
              </a:solidFill>
              <a:latin typeface="Times New Roman" pitchFamily="18" charset="0"/>
            </a:endParaRPr>
          </a:p>
        </p:txBody>
      </p:sp>
      <p:pic>
        <p:nvPicPr>
          <p:cNvPr id="76807" name="Picture 7" descr="305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1628775"/>
            <a:ext cx="3816350" cy="3541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490916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 autoUpdateAnimBg="0"/>
      <p:bldP spid="80900" grpId="0" autoUpdateAnimBg="0"/>
      <p:bldP spid="80901" grpId="0" autoUpdateAnimBg="0"/>
      <p:bldP spid="80902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smtClean="0">
                <a:solidFill>
                  <a:schemeClr val="accent2"/>
                </a:solidFill>
              </a:rPr>
              <a:t>Spathiphyllum cultivars</a:t>
            </a:r>
          </a:p>
        </p:txBody>
      </p:sp>
      <p:pic>
        <p:nvPicPr>
          <p:cNvPr id="77827" name="Picture 3" descr="B568-01200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196975"/>
            <a:ext cx="6481763" cy="486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533400" y="1127125"/>
            <a:ext cx="3810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  <a:latin typeface="Times New Roman" pitchFamily="18" charset="0"/>
              </a:rPr>
              <a:t>ARACEAE</a:t>
            </a:r>
            <a:endParaRPr lang="nl-NL" sz="2000" b="1">
              <a:solidFill>
                <a:srgbClr val="99CC00"/>
              </a:solidFill>
              <a:latin typeface="Times New Roman" pitchFamily="18" charset="0"/>
            </a:endParaRPr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457200" y="60960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nl-NL" sz="2400">
                <a:solidFill>
                  <a:srgbClr val="FF6600"/>
                </a:solidFill>
                <a:latin typeface="Times New Roman" pitchFamily="18" charset="0"/>
              </a:rPr>
              <a:t>cultuurvariëteit</a:t>
            </a:r>
          </a:p>
        </p:txBody>
      </p:sp>
    </p:spTree>
    <p:extLst>
      <p:ext uri="{BB962C8B-B14F-4D97-AF65-F5344CB8AC3E}">
        <p14:creationId xmlns:p14="http://schemas.microsoft.com/office/powerpoint/2010/main" val="36442808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autoUpdateAnimBg="0"/>
      <p:bldP spid="81924" grpId="0" autoUpdateAnimBg="0"/>
      <p:bldP spid="81925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smtClean="0">
                <a:solidFill>
                  <a:schemeClr val="accent2"/>
                </a:solidFill>
              </a:rPr>
              <a:t>Senecio (Cruentus Groep)</a:t>
            </a:r>
          </a:p>
        </p:txBody>
      </p:sp>
      <p:pic>
        <p:nvPicPr>
          <p:cNvPr id="74755" name="Picture 3" descr="maart%203_tcm25-138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484313"/>
            <a:ext cx="3378200" cy="4392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900113" y="6092825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nl-NL" sz="2400">
                <a:solidFill>
                  <a:srgbClr val="FF6600"/>
                </a:solidFill>
                <a:latin typeface="Times New Roman" pitchFamily="18" charset="0"/>
              </a:rPr>
              <a:t>bloedrood</a:t>
            </a: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539750" y="6092825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400">
                <a:solidFill>
                  <a:schemeClr val="accent2"/>
                </a:solidFill>
                <a:latin typeface="Times New Roman" pitchFamily="18" charset="0"/>
              </a:rPr>
              <a:t>luizenplant</a:t>
            </a:r>
            <a:endParaRPr lang="nl-NL" sz="2400">
              <a:latin typeface="Times New Roman" pitchFamily="18" charset="0"/>
            </a:endParaRPr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533400" y="990600"/>
            <a:ext cx="3810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  <a:latin typeface="Times New Roman" pitchFamily="18" charset="0"/>
              </a:rPr>
              <a:t>As</a:t>
            </a:r>
            <a:br>
              <a:rPr lang="nl-NL" sz="2000" b="1">
                <a:solidFill>
                  <a:srgbClr val="FF0000"/>
                </a:solidFill>
                <a:latin typeface="Times New Roman" pitchFamily="18" charset="0"/>
              </a:rPr>
            </a:br>
            <a:r>
              <a:rPr lang="nl-NL" sz="2000" b="1">
                <a:solidFill>
                  <a:srgbClr val="FF0000"/>
                </a:solidFill>
                <a:latin typeface="Times New Roman" pitchFamily="18" charset="0"/>
              </a:rPr>
              <a:t>t</a:t>
            </a:r>
            <a:br>
              <a:rPr lang="nl-NL" sz="2000" b="1">
                <a:solidFill>
                  <a:srgbClr val="FF0000"/>
                </a:solidFill>
                <a:latin typeface="Times New Roman" pitchFamily="18" charset="0"/>
              </a:rPr>
            </a:br>
            <a:r>
              <a:rPr lang="nl-NL" sz="2000" b="1">
                <a:solidFill>
                  <a:srgbClr val="FF0000"/>
                </a:solidFill>
                <a:latin typeface="Times New Roman" pitchFamily="18" charset="0"/>
              </a:rPr>
              <a:t>eraceae</a:t>
            </a:r>
            <a:endParaRPr lang="nl-NL" sz="2000" b="1">
              <a:solidFill>
                <a:srgbClr val="99CC00"/>
              </a:solidFill>
              <a:latin typeface="Times New Roman" pitchFamily="18" charset="0"/>
            </a:endParaRPr>
          </a:p>
        </p:txBody>
      </p:sp>
      <p:pic>
        <p:nvPicPr>
          <p:cNvPr id="74759" name="Picture 7" descr="Cineraria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1773238"/>
            <a:ext cx="4140200" cy="30972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073509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 autoUpdateAnimBg="0"/>
      <p:bldP spid="78852" grpId="0" autoUpdateAnimBg="0"/>
      <p:bldP spid="78853" grpId="0" autoUpdateAnimBg="0"/>
      <p:bldP spid="78854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smtClean="0">
                <a:solidFill>
                  <a:schemeClr val="accent2"/>
                </a:solidFill>
              </a:rPr>
              <a:t>Schlumbergera cultivars</a:t>
            </a:r>
          </a:p>
        </p:txBody>
      </p:sp>
      <p:pic>
        <p:nvPicPr>
          <p:cNvPr id="73731" name="Picture 3" descr="Schlumbergera_Nicol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268413"/>
            <a:ext cx="2719387" cy="4537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900113" y="6021388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400">
                <a:solidFill>
                  <a:schemeClr val="accent2"/>
                </a:solidFill>
                <a:latin typeface="Times New Roman" pitchFamily="18" charset="0"/>
              </a:rPr>
              <a:t>kerstcactus</a:t>
            </a:r>
            <a:endParaRPr lang="nl-NL" sz="2400">
              <a:latin typeface="Times New Roman" pitchFamily="18" charset="0"/>
            </a:endParaRP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533400" y="990600"/>
            <a:ext cx="381000" cy="298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  <a:latin typeface="Times New Roman" pitchFamily="18" charset="0"/>
              </a:rPr>
              <a:t>Cac</a:t>
            </a:r>
          </a:p>
          <a:p>
            <a:pPr eaLnBrk="1" hangingPunct="1"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  <a:latin typeface="Times New Roman" pitchFamily="18" charset="0"/>
              </a:rPr>
              <a:t>taceae</a:t>
            </a:r>
            <a:endParaRPr lang="nl-NL" sz="2000" b="1">
              <a:solidFill>
                <a:srgbClr val="99CC00"/>
              </a:solidFill>
              <a:latin typeface="Times New Roman" pitchFamily="18" charset="0"/>
            </a:endParaRPr>
          </a:p>
        </p:txBody>
      </p:sp>
      <p:pic>
        <p:nvPicPr>
          <p:cNvPr id="73734" name="Picture 6" descr="schlumbergia-hybrid-gold-ch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0200" y="1484313"/>
            <a:ext cx="4608513" cy="3756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315294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 autoUpdateAnimBg="0"/>
      <p:bldP spid="77828" grpId="0" autoUpdateAnimBg="0"/>
      <p:bldP spid="77829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smtClean="0">
                <a:solidFill>
                  <a:schemeClr val="accent2"/>
                </a:solidFill>
              </a:rPr>
              <a:t>Sinningia cultivars</a:t>
            </a:r>
          </a:p>
        </p:txBody>
      </p:sp>
      <p:graphicFrame>
        <p:nvGraphicFramePr>
          <p:cNvPr id="75779" name="Object 3"/>
          <p:cNvGraphicFramePr>
            <a:graphicFrameLocks noChangeAspect="1"/>
          </p:cNvGraphicFramePr>
          <p:nvPr/>
        </p:nvGraphicFramePr>
        <p:xfrm>
          <a:off x="1979613" y="1125538"/>
          <a:ext cx="6048375" cy="485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Bitmapafbeelding" r:id="rId3" imgW="2362530" imgH="1895238" progId="Paint.Picture">
                  <p:embed/>
                </p:oleObj>
              </mc:Choice>
              <mc:Fallback>
                <p:oleObj name="Bitmapafbeelding" r:id="rId3" imgW="2362530" imgH="189523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1125538"/>
                        <a:ext cx="6048375" cy="4852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250825" y="5805488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400">
                <a:solidFill>
                  <a:schemeClr val="accent2"/>
                </a:solidFill>
                <a:latin typeface="Times New Roman" pitchFamily="18" charset="0"/>
              </a:rPr>
              <a:t>gloxinia</a:t>
            </a:r>
            <a:endParaRPr lang="nl-NL" sz="2400">
              <a:latin typeface="Times New Roman" pitchFamily="18" charset="0"/>
            </a:endParaRP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533400" y="990600"/>
            <a:ext cx="3810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  <a:latin typeface="Times New Roman" pitchFamily="18" charset="0"/>
              </a:rPr>
              <a:t>GESNERIACEAE</a:t>
            </a:r>
            <a:endParaRPr lang="nl-NL" sz="2000" b="1">
              <a:solidFill>
                <a:srgbClr val="99CC00"/>
              </a:solidFill>
              <a:latin typeface="Times New Roman" pitchFamily="18" charset="0"/>
            </a:endParaRPr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457200" y="60960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nl-NL" sz="2400">
                <a:solidFill>
                  <a:srgbClr val="FF6600"/>
                </a:solidFill>
                <a:latin typeface="Times New Roman" pitchFamily="18" charset="0"/>
              </a:rPr>
              <a:t>cultuurvariëteit</a:t>
            </a:r>
          </a:p>
        </p:txBody>
      </p:sp>
    </p:spTree>
    <p:extLst>
      <p:ext uri="{BB962C8B-B14F-4D97-AF65-F5344CB8AC3E}">
        <p14:creationId xmlns:p14="http://schemas.microsoft.com/office/powerpoint/2010/main" val="222951645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 autoUpdateAnimBg="0"/>
      <p:bldP spid="79876" grpId="0" autoUpdateAnimBg="0"/>
      <p:bldP spid="79877" grpId="0" autoUpdateAnimBg="0"/>
      <p:bldP spid="79878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nl-NL" smtClean="0">
                <a:solidFill>
                  <a:schemeClr val="accent2"/>
                </a:solidFill>
              </a:rPr>
              <a:t>Stephanotis floribunda</a:t>
            </a:r>
          </a:p>
        </p:txBody>
      </p:sp>
      <p:pic>
        <p:nvPicPr>
          <p:cNvPr id="78851" name="Picture 3" descr="ste-f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268413"/>
            <a:ext cx="3429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304800" y="5943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nl-NL" sz="2400">
                <a:solidFill>
                  <a:srgbClr val="FF6600"/>
                </a:solidFill>
                <a:latin typeface="Times New Roman" pitchFamily="18" charset="0"/>
              </a:rPr>
              <a:t>rijkbloeiend</a:t>
            </a:r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323850" y="594995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400">
                <a:solidFill>
                  <a:schemeClr val="accent2"/>
                </a:solidFill>
                <a:latin typeface="Times New Roman" pitchFamily="18" charset="0"/>
              </a:rPr>
              <a:t>bruidsbloem</a:t>
            </a:r>
            <a:endParaRPr lang="nl-NL" sz="2400">
              <a:latin typeface="Times New Roman" pitchFamily="18" charset="0"/>
            </a:endParaRPr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533400" y="1127125"/>
            <a:ext cx="3810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  <a:latin typeface="Times New Roman" pitchFamily="18" charset="0"/>
              </a:rPr>
              <a:t>ASCLPIACEAE</a:t>
            </a:r>
            <a:endParaRPr lang="nl-NL" sz="2000" b="1">
              <a:solidFill>
                <a:srgbClr val="99CC00"/>
              </a:solidFill>
              <a:latin typeface="Times New Roman" pitchFamily="18" charset="0"/>
            </a:endParaRPr>
          </a:p>
        </p:txBody>
      </p:sp>
      <p:pic>
        <p:nvPicPr>
          <p:cNvPr id="78855" name="Picture 8" descr="stephanotis_floribunda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1268413"/>
            <a:ext cx="3546475" cy="5040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143836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autoUpdateAnimBg="0"/>
      <p:bldP spid="82948" grpId="0" autoUpdateAnimBg="0"/>
      <p:bldP spid="82949" grpId="0" autoUpdateAnimBg="0"/>
      <p:bldP spid="8295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algn="r" eaLnBrk="1" hangingPunct="1"/>
            <a:r>
              <a:rPr lang="nl-NL" smtClean="0">
                <a:solidFill>
                  <a:schemeClr val="accent2"/>
                </a:solidFill>
              </a:rPr>
              <a:t>Jatropha podagrica</a:t>
            </a:r>
          </a:p>
        </p:txBody>
      </p:sp>
      <p:pic>
        <p:nvPicPr>
          <p:cNvPr id="51203" name="Picture 3" descr="jatrophap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125538"/>
            <a:ext cx="310038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2195513" y="6021388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nl-NL" sz="2400">
                <a:solidFill>
                  <a:srgbClr val="FF6600"/>
                </a:solidFill>
                <a:latin typeface="Times New Roman" pitchFamily="18" charset="0"/>
              </a:rPr>
              <a:t>aan de voet gezwollen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250825" y="594995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400">
                <a:solidFill>
                  <a:schemeClr val="accent2"/>
                </a:solidFill>
                <a:latin typeface="Times New Roman" pitchFamily="18" charset="0"/>
              </a:rPr>
              <a:t>flessenplant</a:t>
            </a:r>
            <a:endParaRPr lang="nl-NL" sz="2400">
              <a:latin typeface="Times New Roman" pitchFamily="18" charset="0"/>
            </a:endParaRP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533400" y="990600"/>
            <a:ext cx="3810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  <a:latin typeface="Times New Roman" pitchFamily="18" charset="0"/>
              </a:rPr>
              <a:t>EUPHORBIACEAE</a:t>
            </a:r>
            <a:endParaRPr lang="nl-NL" sz="2000" b="1">
              <a:solidFill>
                <a:srgbClr val="99CC00"/>
              </a:solidFill>
              <a:latin typeface="Times New Roman" pitchFamily="18" charset="0"/>
            </a:endParaRPr>
          </a:p>
        </p:txBody>
      </p:sp>
      <p:pic>
        <p:nvPicPr>
          <p:cNvPr id="51207" name="Picture 8" descr="JATROPHA podagrica &quot;Australian Bottle plant&quot;                                              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1268413"/>
            <a:ext cx="3394075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24799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utoUpdateAnimBg="0"/>
      <p:bldP spid="54276" grpId="0" autoUpdateAnimBg="0"/>
      <p:bldP spid="54277" grpId="0" autoUpdateAnimBg="0"/>
      <p:bldP spid="54278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-541338" y="0"/>
            <a:ext cx="8229601" cy="1143000"/>
          </a:xfrm>
        </p:spPr>
        <p:txBody>
          <a:bodyPr/>
          <a:lstStyle/>
          <a:p>
            <a:pPr algn="r" eaLnBrk="1" hangingPunct="1"/>
            <a:r>
              <a:rPr lang="nl-NL" smtClean="0">
                <a:solidFill>
                  <a:schemeClr val="accent2"/>
                </a:solidFill>
              </a:rPr>
              <a:t>Strelitzia reginae</a:t>
            </a: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250825" y="6092825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400">
                <a:solidFill>
                  <a:schemeClr val="accent2"/>
                </a:solidFill>
                <a:latin typeface="Times New Roman" pitchFamily="18" charset="0"/>
              </a:rPr>
              <a:t>paradijsvogelbloem</a:t>
            </a:r>
            <a:endParaRPr lang="nl-NL" sz="2400">
              <a:latin typeface="Times New Roman" pitchFamily="18" charset="0"/>
            </a:endParaRP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3708400" y="6092825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nl-NL" sz="2400">
                <a:solidFill>
                  <a:srgbClr val="FF6600"/>
                </a:solidFill>
                <a:latin typeface="Times New Roman" pitchFamily="18" charset="0"/>
              </a:rPr>
              <a:t>koningin</a:t>
            </a:r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533400" y="990600"/>
            <a:ext cx="381000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  <a:latin typeface="Times New Roman" pitchFamily="18" charset="0"/>
              </a:rPr>
              <a:t>STRELITZIACEAE</a:t>
            </a:r>
            <a:endParaRPr lang="nl-NL" sz="2000" b="1">
              <a:solidFill>
                <a:srgbClr val="99CC00"/>
              </a:solidFill>
              <a:latin typeface="Times New Roman" pitchFamily="18" charset="0"/>
            </a:endParaRPr>
          </a:p>
        </p:txBody>
      </p:sp>
      <p:pic>
        <p:nvPicPr>
          <p:cNvPr id="79878" name="Picture 8" descr="Strelitzia_regina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7313" y="1125538"/>
            <a:ext cx="4752975" cy="4752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75316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autoUpdateAnimBg="0"/>
      <p:bldP spid="83972" grpId="0" autoUpdateAnimBg="0"/>
      <p:bldP spid="83973" grpId="0" autoUpdateAnimBg="0"/>
      <p:bldP spid="83974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smtClean="0">
                <a:solidFill>
                  <a:schemeClr val="accent2"/>
                </a:solidFill>
              </a:rPr>
              <a:t>Streptocarpus cultivars</a:t>
            </a:r>
          </a:p>
        </p:txBody>
      </p:sp>
      <p:pic>
        <p:nvPicPr>
          <p:cNvPr id="80899" name="Picture 3" descr="Domino_13_mittel_72d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196975"/>
            <a:ext cx="4897438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250825" y="6092825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400">
                <a:solidFill>
                  <a:schemeClr val="accent2"/>
                </a:solidFill>
                <a:latin typeface="Times New Roman" pitchFamily="18" charset="0"/>
              </a:rPr>
              <a:t>spiraalvrucht</a:t>
            </a:r>
            <a:endParaRPr lang="nl-NL" sz="2400">
              <a:latin typeface="Times New Roman" pitchFamily="18" charset="0"/>
            </a:endParaRPr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533400" y="990600"/>
            <a:ext cx="3810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  <a:latin typeface="Times New Roman" pitchFamily="18" charset="0"/>
              </a:rPr>
              <a:t>GESNERIACEAE</a:t>
            </a:r>
            <a:endParaRPr lang="nl-NL" sz="2000" b="1">
              <a:solidFill>
                <a:srgbClr val="99CC00"/>
              </a:solidFill>
              <a:latin typeface="Times New Roman" pitchFamily="18" charset="0"/>
            </a:endParaRPr>
          </a:p>
        </p:txBody>
      </p:sp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3419475" y="6021388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nl-NL" sz="2400">
                <a:solidFill>
                  <a:srgbClr val="FF6600"/>
                </a:solidFill>
                <a:latin typeface="Times New Roman" pitchFamily="18" charset="0"/>
              </a:rPr>
              <a:t>cultuurvariëteit</a:t>
            </a:r>
          </a:p>
        </p:txBody>
      </p:sp>
    </p:spTree>
    <p:extLst>
      <p:ext uri="{BB962C8B-B14F-4D97-AF65-F5344CB8AC3E}">
        <p14:creationId xmlns:p14="http://schemas.microsoft.com/office/powerpoint/2010/main" val="51949180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 autoUpdateAnimBg="0"/>
      <p:bldP spid="84996" grpId="0" autoUpdateAnimBg="0"/>
      <p:bldP spid="84997" grpId="0" autoUpdateAnimBg="0"/>
      <p:bldP spid="84998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smtClean="0">
                <a:solidFill>
                  <a:schemeClr val="accent2"/>
                </a:solidFill>
              </a:rPr>
              <a:t>Tillandsia cyanea</a:t>
            </a:r>
          </a:p>
        </p:txBody>
      </p:sp>
      <p:pic>
        <p:nvPicPr>
          <p:cNvPr id="82947" name="Picture 3" descr="kian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125538"/>
            <a:ext cx="4630738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304800" y="5943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nl-NL" sz="2400">
                <a:solidFill>
                  <a:srgbClr val="FF6600"/>
                </a:solidFill>
                <a:latin typeface="Times New Roman" pitchFamily="18" charset="0"/>
              </a:rPr>
              <a:t>donkerblauw</a:t>
            </a:r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533400" y="1127125"/>
            <a:ext cx="3810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  <a:latin typeface="Times New Roman" pitchFamily="18" charset="0"/>
              </a:rPr>
              <a:t>BROMELIACEAE</a:t>
            </a:r>
            <a:endParaRPr lang="nl-NL" sz="2000" b="1">
              <a:solidFill>
                <a:srgbClr val="99CC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79000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 autoUpdateAnimBg="0"/>
      <p:bldP spid="87044" grpId="0" autoUpdateAnimBg="0"/>
      <p:bldP spid="87045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smtClean="0">
                <a:solidFill>
                  <a:schemeClr val="accent2"/>
                </a:solidFill>
              </a:rPr>
              <a:t>Torenia fournieri</a:t>
            </a:r>
          </a:p>
        </p:txBody>
      </p:sp>
      <p:pic>
        <p:nvPicPr>
          <p:cNvPr id="83971" name="Picture 3" descr="Torenia%20fournieri%2002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43000"/>
            <a:ext cx="662305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533400" y="990600"/>
            <a:ext cx="3810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  <a:latin typeface="Times New Roman" pitchFamily="18" charset="0"/>
              </a:rPr>
              <a:t>SCROPHULARIACEAE</a:t>
            </a:r>
            <a:endParaRPr lang="nl-NL" sz="2000" b="1">
              <a:solidFill>
                <a:srgbClr val="99CC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256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8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smtClean="0">
                <a:solidFill>
                  <a:schemeClr val="accent2"/>
                </a:solidFill>
              </a:rPr>
              <a:t>Thunbergia alata</a:t>
            </a:r>
          </a:p>
        </p:txBody>
      </p:sp>
      <p:pic>
        <p:nvPicPr>
          <p:cNvPr id="81923" name="Picture 3" descr="Thunbergia_alata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125538"/>
            <a:ext cx="5905500" cy="473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250825" y="6021388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400">
                <a:solidFill>
                  <a:schemeClr val="accent2"/>
                </a:solidFill>
                <a:latin typeface="Times New Roman" pitchFamily="18" charset="0"/>
              </a:rPr>
              <a:t>Susanne</a:t>
            </a:r>
            <a:r>
              <a:rPr lang="nl-NL" sz="2400">
                <a:latin typeface="Times New Roman" pitchFamily="18" charset="0"/>
              </a:rPr>
              <a:t> </a:t>
            </a:r>
            <a:r>
              <a:rPr lang="nl-NL" sz="2400">
                <a:solidFill>
                  <a:schemeClr val="accent2"/>
                </a:solidFill>
                <a:latin typeface="Times New Roman" pitchFamily="18" charset="0"/>
              </a:rPr>
              <a:t>met</a:t>
            </a:r>
            <a:r>
              <a:rPr lang="nl-NL" sz="2400">
                <a:latin typeface="Times New Roman" pitchFamily="18" charset="0"/>
              </a:rPr>
              <a:t> </a:t>
            </a:r>
            <a:r>
              <a:rPr lang="nl-NL" sz="2400">
                <a:solidFill>
                  <a:schemeClr val="accent2"/>
                </a:solidFill>
                <a:latin typeface="Times New Roman" pitchFamily="18" charset="0"/>
              </a:rPr>
              <a:t>de mooie</a:t>
            </a:r>
            <a:r>
              <a:rPr lang="nl-NL" sz="2400">
                <a:latin typeface="Times New Roman" pitchFamily="18" charset="0"/>
              </a:rPr>
              <a:t> </a:t>
            </a:r>
            <a:r>
              <a:rPr lang="nl-NL" sz="2400">
                <a:solidFill>
                  <a:schemeClr val="accent2"/>
                </a:solidFill>
                <a:latin typeface="Times New Roman" pitchFamily="18" charset="0"/>
              </a:rPr>
              <a:t>ogen</a:t>
            </a:r>
            <a:endParaRPr lang="nl-NL" sz="2400">
              <a:latin typeface="Times New Roman" pitchFamily="18" charset="0"/>
            </a:endParaRP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2987675" y="6021388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nl-NL" sz="2400">
                <a:solidFill>
                  <a:srgbClr val="FF6600"/>
                </a:solidFill>
                <a:latin typeface="Times New Roman" pitchFamily="18" charset="0"/>
              </a:rPr>
              <a:t>gevleugeld</a:t>
            </a:r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533400" y="1143000"/>
            <a:ext cx="3810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  <a:latin typeface="Times New Roman" pitchFamily="18" charset="0"/>
              </a:rPr>
              <a:t>ACANTACEAE</a:t>
            </a:r>
            <a:endParaRPr lang="nl-NL" sz="2000" b="1">
              <a:solidFill>
                <a:srgbClr val="99CC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99849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 autoUpdateAnimBg="0"/>
      <p:bldP spid="86020" grpId="0" autoUpdateAnimBg="0"/>
      <p:bldP spid="86021" grpId="0" autoUpdateAnimBg="0"/>
      <p:bldP spid="86022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smtClean="0">
                <a:solidFill>
                  <a:schemeClr val="accent2"/>
                </a:solidFill>
              </a:rPr>
              <a:t>x Vuylstekeara cambria ‘Plush’</a:t>
            </a:r>
          </a:p>
        </p:txBody>
      </p:sp>
      <p:graphicFrame>
        <p:nvGraphicFramePr>
          <p:cNvPr id="86019" name="Object 3"/>
          <p:cNvGraphicFramePr>
            <a:graphicFrameLocks noChangeAspect="1"/>
          </p:cNvGraphicFramePr>
          <p:nvPr/>
        </p:nvGraphicFramePr>
        <p:xfrm>
          <a:off x="1692275" y="1052513"/>
          <a:ext cx="5184775" cy="493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Bitmapafbeelding" r:id="rId3" imgW="3600000" imgH="3428571" progId="Paint.Picture">
                  <p:embed/>
                </p:oleObj>
              </mc:Choice>
              <mc:Fallback>
                <p:oleObj name="Bitmapafbeelding" r:id="rId3" imgW="3600000" imgH="342857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1052513"/>
                        <a:ext cx="5184775" cy="4938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1619250" y="6092825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nl-NL" sz="2400">
                <a:solidFill>
                  <a:srgbClr val="FF6600"/>
                </a:solidFill>
                <a:latin typeface="Times New Roman" pitchFamily="18" charset="0"/>
              </a:rPr>
              <a:t>afkomstig uit Cambrië</a:t>
            </a: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533400" y="990600"/>
            <a:ext cx="3810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  <a:latin typeface="Times New Roman" pitchFamily="18" charset="0"/>
              </a:rPr>
              <a:t>ORCHIDACEAE</a:t>
            </a:r>
            <a:endParaRPr lang="nl-NL" sz="2000" b="1">
              <a:solidFill>
                <a:srgbClr val="99CC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87291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 autoUpdateAnimBg="0"/>
      <p:bldP spid="90116" grpId="0" autoUpdateAnimBg="0"/>
      <p:bldP spid="90117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nl-NL" smtClean="0">
                <a:solidFill>
                  <a:schemeClr val="accent2"/>
                </a:solidFill>
              </a:rPr>
              <a:t>Vriesea x poelmanii</a:t>
            </a:r>
          </a:p>
        </p:txBody>
      </p:sp>
      <p:pic>
        <p:nvPicPr>
          <p:cNvPr id="87043" name="Picture 3" descr="Vriesea%20x%20poelmanii%2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196975"/>
            <a:ext cx="4065587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0" y="6092825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nl-NL" sz="2400">
                <a:solidFill>
                  <a:srgbClr val="FF6600"/>
                </a:solidFill>
                <a:latin typeface="Times New Roman" pitchFamily="18" charset="0"/>
              </a:rPr>
              <a:t>genoemd naar Poelman</a:t>
            </a:r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533400" y="1127125"/>
            <a:ext cx="3810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  <a:latin typeface="Times New Roman" pitchFamily="18" charset="0"/>
              </a:rPr>
              <a:t>BROMELIACEAE</a:t>
            </a:r>
            <a:endParaRPr lang="nl-NL" sz="2000" b="1">
              <a:solidFill>
                <a:srgbClr val="99CC00"/>
              </a:solidFill>
              <a:latin typeface="Times New Roman" pitchFamily="18" charset="0"/>
            </a:endParaRPr>
          </a:p>
        </p:txBody>
      </p:sp>
      <p:pic>
        <p:nvPicPr>
          <p:cNvPr id="87046" name="Picture 7" descr="vriesea%20poelmanii-100x10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1989138"/>
            <a:ext cx="2305050" cy="2305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168011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 autoUpdateAnimBg="0"/>
      <p:bldP spid="91140" grpId="0" autoUpdateAnimBg="0"/>
      <p:bldP spid="91141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smtClean="0">
                <a:solidFill>
                  <a:schemeClr val="accent2"/>
                </a:solidFill>
              </a:rPr>
              <a:t>Vriesea splendens</a:t>
            </a:r>
          </a:p>
        </p:txBody>
      </p:sp>
      <p:pic>
        <p:nvPicPr>
          <p:cNvPr id="88067" name="Picture 3" descr="vsplendens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765175"/>
            <a:ext cx="2701925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304800" y="5943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nl-NL" sz="2400">
                <a:solidFill>
                  <a:srgbClr val="FF6600"/>
                </a:solidFill>
                <a:latin typeface="Times New Roman" pitchFamily="18" charset="0"/>
              </a:rPr>
              <a:t>schitterend</a:t>
            </a:r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533400" y="1127125"/>
            <a:ext cx="3810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  <a:latin typeface="Times New Roman" pitchFamily="18" charset="0"/>
              </a:rPr>
              <a:t>BROMELIACEAE</a:t>
            </a:r>
            <a:endParaRPr lang="nl-NL" sz="2000" b="1">
              <a:solidFill>
                <a:srgbClr val="99CC00"/>
              </a:solidFill>
              <a:latin typeface="Times New Roman" pitchFamily="18" charset="0"/>
            </a:endParaRPr>
          </a:p>
        </p:txBody>
      </p:sp>
      <p:pic>
        <p:nvPicPr>
          <p:cNvPr id="88070" name="Picture 6" descr="vriesia_splendens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1341438"/>
            <a:ext cx="4210050" cy="4679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366374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 autoUpdateAnimBg="0"/>
      <p:bldP spid="92164" grpId="0" autoUpdateAnimBg="0"/>
      <p:bldP spid="92165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smtClean="0">
                <a:solidFill>
                  <a:schemeClr val="accent2"/>
                </a:solidFill>
              </a:rPr>
              <a:t>Zantedeschia aethiopica</a:t>
            </a:r>
          </a:p>
        </p:txBody>
      </p:sp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304800" y="5943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nl-NL" sz="2400">
                <a:solidFill>
                  <a:srgbClr val="FF6600"/>
                </a:solidFill>
                <a:latin typeface="Times New Roman" pitchFamily="18" charset="0"/>
              </a:rPr>
              <a:t>Uit Ethiopie</a:t>
            </a: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533400" y="1127125"/>
            <a:ext cx="3810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  <a:latin typeface="Times New Roman" pitchFamily="18" charset="0"/>
              </a:rPr>
              <a:t>Araceae</a:t>
            </a:r>
            <a:endParaRPr lang="nl-NL" sz="2000" b="1">
              <a:solidFill>
                <a:srgbClr val="99CC00"/>
              </a:solidFill>
              <a:latin typeface="Times New Roman" pitchFamily="18" charset="0"/>
            </a:endParaRPr>
          </a:p>
        </p:txBody>
      </p:sp>
      <p:pic>
        <p:nvPicPr>
          <p:cNvPr id="89093" name="Picture 8" descr="calla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1775" y="981075"/>
            <a:ext cx="4525963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384618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 autoUpdateAnimBg="0"/>
      <p:bldP spid="93187" grpId="0" autoUpdateAnimBg="0"/>
      <p:bldP spid="9318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8667750" cy="1143000"/>
          </a:xfrm>
        </p:spPr>
        <p:txBody>
          <a:bodyPr/>
          <a:lstStyle/>
          <a:p>
            <a:pPr algn="r"/>
            <a:r>
              <a:rPr lang="nl-NL">
                <a:solidFill>
                  <a:schemeClr val="accent2"/>
                </a:solidFill>
              </a:rPr>
              <a:t>Kalanchoe (Blossfeldiana Groep)</a:t>
            </a:r>
          </a:p>
        </p:txBody>
      </p:sp>
      <p:pic>
        <p:nvPicPr>
          <p:cNvPr id="55299" name="Picture 3" descr="kalanc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268413"/>
            <a:ext cx="5026025" cy="525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304800" y="5943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nl-NL" sz="2400">
                <a:solidFill>
                  <a:srgbClr val="FF6600"/>
                </a:solidFill>
                <a:latin typeface="Times New Roman" pitchFamily="18" charset="0"/>
              </a:rPr>
              <a:t>genoemd naar Blossfeld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228600" y="54864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sz="2400">
                <a:solidFill>
                  <a:srgbClr val="333399"/>
                </a:solidFill>
                <a:latin typeface="Times New Roman" pitchFamily="18" charset="0"/>
              </a:rPr>
              <a:t>kalanchoe</a:t>
            </a:r>
            <a:endParaRPr lang="nl-NL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827088" y="1628775"/>
            <a:ext cx="3810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sz="2000" b="1">
                <a:solidFill>
                  <a:srgbClr val="FF0000"/>
                </a:solidFill>
                <a:latin typeface="Times New Roman" pitchFamily="18" charset="0"/>
              </a:rPr>
              <a:t>CRASSULACEAE</a:t>
            </a:r>
            <a:endParaRPr lang="nl-NL" sz="2000" b="1">
              <a:solidFill>
                <a:srgbClr val="99CC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220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autoUpdateAnimBg="0"/>
      <p:bldP spid="55300" grpId="0" autoUpdateAnimBg="0"/>
      <p:bldP spid="55301" grpId="0" autoUpdateAnimBg="0"/>
      <p:bldP spid="5530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pPr algn="r"/>
            <a:r>
              <a:rPr lang="nl-NL">
                <a:solidFill>
                  <a:schemeClr val="accent2"/>
                </a:solidFill>
              </a:rPr>
              <a:t>Medinilla magnifica</a:t>
            </a:r>
          </a:p>
        </p:txBody>
      </p:sp>
      <p:pic>
        <p:nvPicPr>
          <p:cNvPr id="56323" name="Picture 3" descr="rg_medinilla_ma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844675"/>
            <a:ext cx="2486025" cy="307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4" name="Picture 4" descr="Medinilla-magnific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268413"/>
            <a:ext cx="4121150" cy="515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-323850" y="5876925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nl-NL" sz="2400">
                <a:solidFill>
                  <a:srgbClr val="FF6600"/>
                </a:solidFill>
                <a:latin typeface="Times New Roman" pitchFamily="18" charset="0"/>
              </a:rPr>
              <a:t>prachtig</a:t>
            </a: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684213" y="5876925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sz="2400">
                <a:solidFill>
                  <a:srgbClr val="333399"/>
                </a:solidFill>
                <a:latin typeface="Times New Roman" pitchFamily="18" charset="0"/>
              </a:rPr>
              <a:t>medinilla</a:t>
            </a:r>
            <a:endParaRPr lang="nl-NL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533400" y="990600"/>
            <a:ext cx="3810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sz="2000" b="1">
                <a:solidFill>
                  <a:srgbClr val="FF0000"/>
                </a:solidFill>
                <a:latin typeface="Times New Roman" pitchFamily="18" charset="0"/>
              </a:rPr>
              <a:t>MELASTOMATACEAE</a:t>
            </a:r>
            <a:endParaRPr lang="nl-NL" sz="2000" b="1">
              <a:solidFill>
                <a:srgbClr val="99CC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05815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autoUpdateAnimBg="0"/>
      <p:bldP spid="56325" grpId="0" autoUpdateAnimBg="0"/>
      <p:bldP spid="56326" grpId="0" autoUpdateAnimBg="0"/>
      <p:bldP spid="5632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smtClean="0">
                <a:solidFill>
                  <a:schemeClr val="accent2"/>
                </a:solidFill>
              </a:rPr>
              <a:t>Miltonia cultivars</a:t>
            </a:r>
          </a:p>
        </p:txBody>
      </p:sp>
      <p:pic>
        <p:nvPicPr>
          <p:cNvPr id="54275" name="Picture 3" descr="miltonia_cre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196975"/>
            <a:ext cx="6243637" cy="469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323850" y="616585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400">
                <a:solidFill>
                  <a:schemeClr val="accent2"/>
                </a:solidFill>
                <a:latin typeface="Times New Roman" pitchFamily="18" charset="0"/>
              </a:rPr>
              <a:t>viooltjesorchidee</a:t>
            </a:r>
            <a:endParaRPr lang="nl-NL" sz="2400">
              <a:latin typeface="Times New Roman" pitchFamily="18" charset="0"/>
            </a:endParaRP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533400" y="990600"/>
            <a:ext cx="3810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  <a:latin typeface="Times New Roman" pitchFamily="18" charset="0"/>
              </a:rPr>
              <a:t>ORCHIDACEAE</a:t>
            </a:r>
            <a:endParaRPr lang="nl-NL" sz="2000" b="1">
              <a:solidFill>
                <a:srgbClr val="99CC00"/>
              </a:solidFill>
              <a:latin typeface="Times New Roman" pitchFamily="18" charset="0"/>
            </a:endParaRP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3492500" y="616585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nl-NL" sz="2400">
                <a:solidFill>
                  <a:srgbClr val="FF6600"/>
                </a:solidFill>
                <a:latin typeface="Times New Roman" pitchFamily="18" charset="0"/>
              </a:rPr>
              <a:t>cultuurvariëteit</a:t>
            </a:r>
          </a:p>
        </p:txBody>
      </p:sp>
    </p:spTree>
    <p:extLst>
      <p:ext uri="{BB962C8B-B14F-4D97-AF65-F5344CB8AC3E}">
        <p14:creationId xmlns:p14="http://schemas.microsoft.com/office/powerpoint/2010/main" val="22763782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autoUpdateAnimBg="0"/>
      <p:bldP spid="57348" grpId="0" autoUpdateAnimBg="0"/>
      <p:bldP spid="57349" grpId="0" autoUpdateAnimBg="0"/>
      <p:bldP spid="5735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smtClean="0">
                <a:solidFill>
                  <a:schemeClr val="accent2"/>
                </a:solidFill>
              </a:rPr>
              <a:t>Nertera granadensis</a:t>
            </a:r>
          </a:p>
        </p:txBody>
      </p:sp>
      <p:pic>
        <p:nvPicPr>
          <p:cNvPr id="58371" name="Picture 3" descr="Nertera granadensis - Korallenmoos - bead pl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196975"/>
            <a:ext cx="4883150" cy="470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611188" y="6092825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nl-NL" sz="2400">
                <a:solidFill>
                  <a:srgbClr val="FF6600"/>
                </a:solidFill>
                <a:latin typeface="Times New Roman" pitchFamily="18" charset="0"/>
              </a:rPr>
              <a:t>van Granade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395288" y="6092825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400">
                <a:solidFill>
                  <a:schemeClr val="accent2"/>
                </a:solidFill>
                <a:latin typeface="Times New Roman" pitchFamily="18" charset="0"/>
              </a:rPr>
              <a:t>koraalmosje</a:t>
            </a:r>
            <a:endParaRPr lang="nl-NL" sz="2400">
              <a:latin typeface="Times New Roman" pitchFamily="18" charset="0"/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533400" y="990600"/>
            <a:ext cx="3810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  <a:latin typeface="Times New Roman" pitchFamily="18" charset="0"/>
              </a:rPr>
              <a:t>RUBIACEAE</a:t>
            </a:r>
            <a:endParaRPr lang="nl-NL" sz="2000" b="1">
              <a:solidFill>
                <a:srgbClr val="99CC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77336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 autoUpdateAnimBg="0"/>
      <p:bldP spid="62468" grpId="0" autoUpdateAnimBg="0"/>
      <p:bldP spid="62469" grpId="0" autoUpdateAnimBg="0"/>
      <p:bldP spid="6247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nl-NL" smtClean="0">
                <a:solidFill>
                  <a:schemeClr val="accent2"/>
                </a:solidFill>
              </a:rPr>
              <a:t>Nematanthus gregarius</a:t>
            </a:r>
          </a:p>
        </p:txBody>
      </p:sp>
      <p:pic>
        <p:nvPicPr>
          <p:cNvPr id="55299" name="Picture 3" descr="hiposiru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341438"/>
            <a:ext cx="4379913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0" y="616585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400">
                <a:solidFill>
                  <a:schemeClr val="accent2"/>
                </a:solidFill>
                <a:latin typeface="Times New Roman" pitchFamily="18" charset="0"/>
              </a:rPr>
              <a:t>Hypocyrta glabra (synoniem)</a:t>
            </a:r>
            <a:endParaRPr lang="nl-NL" sz="2400">
              <a:latin typeface="Times New Roman" pitchFamily="18" charset="0"/>
            </a:endParaRP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533400" y="990600"/>
            <a:ext cx="3810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  <a:latin typeface="Times New Roman" pitchFamily="18" charset="0"/>
              </a:rPr>
              <a:t>GESNERIACEAE</a:t>
            </a:r>
            <a:endParaRPr lang="nl-NL" sz="2000" b="1">
              <a:solidFill>
                <a:srgbClr val="99CC00"/>
              </a:solidFill>
              <a:latin typeface="Times New Roman" pitchFamily="18" charset="0"/>
            </a:endParaRPr>
          </a:p>
        </p:txBody>
      </p:sp>
      <p:pic>
        <p:nvPicPr>
          <p:cNvPr id="55302" name="Picture 7" descr="img1011439775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2060575"/>
            <a:ext cx="2581275" cy="2952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318749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utoUpdateAnimBg="0"/>
      <p:bldP spid="59396" grpId="0" autoUpdateAnimBg="0"/>
      <p:bldP spid="59397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smtClean="0">
                <a:solidFill>
                  <a:schemeClr val="accent2"/>
                </a:solidFill>
              </a:rPr>
              <a:t>Nepenthes cultivars</a:t>
            </a:r>
          </a:p>
        </p:txBody>
      </p:sp>
      <p:pic>
        <p:nvPicPr>
          <p:cNvPr id="56323" name="Picture 3" descr="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196975"/>
            <a:ext cx="5545137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323850" y="6092825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400">
                <a:solidFill>
                  <a:schemeClr val="accent2"/>
                </a:solidFill>
                <a:latin typeface="Times New Roman" pitchFamily="18" charset="0"/>
              </a:rPr>
              <a:t>bekerplant</a:t>
            </a:r>
            <a:endParaRPr lang="nl-NL" sz="2400">
              <a:latin typeface="Times New Roman" pitchFamily="18" charset="0"/>
            </a:endParaRP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533400" y="990600"/>
            <a:ext cx="3810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  <a:latin typeface="Times New Roman" pitchFamily="18" charset="0"/>
              </a:rPr>
              <a:t>NEPETHACEAE</a:t>
            </a:r>
            <a:endParaRPr lang="nl-NL" sz="2000" b="1">
              <a:solidFill>
                <a:srgbClr val="99CC00"/>
              </a:solidFill>
              <a:latin typeface="Times New Roman" pitchFamily="18" charset="0"/>
            </a:endParaRP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457200" y="60960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nl-NL" sz="2400">
                <a:solidFill>
                  <a:srgbClr val="FF6600"/>
                </a:solidFill>
                <a:latin typeface="Times New Roman" pitchFamily="18" charset="0"/>
              </a:rPr>
              <a:t>cultuurvariëteit</a:t>
            </a:r>
          </a:p>
        </p:txBody>
      </p:sp>
    </p:spTree>
    <p:extLst>
      <p:ext uri="{BB962C8B-B14F-4D97-AF65-F5344CB8AC3E}">
        <p14:creationId xmlns:p14="http://schemas.microsoft.com/office/powerpoint/2010/main" val="372357447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 autoUpdateAnimBg="0"/>
      <p:bldP spid="60420" grpId="0" autoUpdateAnimBg="0"/>
      <p:bldP spid="60421" grpId="0" autoUpdateAnimBg="0"/>
      <p:bldP spid="60422" grpId="0" autoUpdateAnimBg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237</Words>
  <Application>Microsoft Office PowerPoint</Application>
  <PresentationFormat>Diavoorstelling (4:3)</PresentationFormat>
  <Paragraphs>139</Paragraphs>
  <Slides>38</Slides>
  <Notes>0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38</vt:i4>
      </vt:variant>
    </vt:vector>
  </HeadingPairs>
  <TitlesOfParts>
    <vt:vector size="40" baseType="lpstr">
      <vt:lpstr>Kantoorthema</vt:lpstr>
      <vt:lpstr>Bitmapafbeelding</vt:lpstr>
      <vt:lpstr>Bloeiende kamerplanten </vt:lpstr>
      <vt:lpstr>Jasminum polyanthum</vt:lpstr>
      <vt:lpstr>Jatropha podagrica</vt:lpstr>
      <vt:lpstr>Kalanchoe (Blossfeldiana Groep)</vt:lpstr>
      <vt:lpstr>Medinilla magnifica</vt:lpstr>
      <vt:lpstr>Miltonia cultivars</vt:lpstr>
      <vt:lpstr>Nertera granadensis</vt:lpstr>
      <vt:lpstr>Nematanthus gregarius</vt:lpstr>
      <vt:lpstr>Nepenthes cultivars</vt:lpstr>
      <vt:lpstr>Oncidium cultivars</vt:lpstr>
      <vt:lpstr>Paphiopedilum cultivars</vt:lpstr>
      <vt:lpstr>Passiflora caerulea</vt:lpstr>
      <vt:lpstr>Passiflora cultivars</vt:lpstr>
      <vt:lpstr>Phalaenopsis cultivars</vt:lpstr>
      <vt:lpstr>Primula (Vulgaris Groep)</vt:lpstr>
      <vt:lpstr>Primula obconica</vt:lpstr>
      <vt:lpstr>Punica granatum ‘Nana’</vt:lpstr>
      <vt:lpstr>Ranunculus asiaticus</vt:lpstr>
      <vt:lpstr>Rhipsalis (Graeseri Groep)</vt:lpstr>
      <vt:lpstr>Rosa cultivars</vt:lpstr>
      <vt:lpstr>Rhododendron (Kurume Groep)</vt:lpstr>
      <vt:lpstr>Rhododendron (Simsii Groep)</vt:lpstr>
      <vt:lpstr>Saintpaulia (Ionantha Groep)</vt:lpstr>
      <vt:lpstr>Solanum pseudocapsicum</vt:lpstr>
      <vt:lpstr>Spathiphyllum cultivars</vt:lpstr>
      <vt:lpstr>Senecio (Cruentus Groep)</vt:lpstr>
      <vt:lpstr>Schlumbergera cultivars</vt:lpstr>
      <vt:lpstr>Sinningia cultivars</vt:lpstr>
      <vt:lpstr>Stephanotis floribunda</vt:lpstr>
      <vt:lpstr>Strelitzia reginae</vt:lpstr>
      <vt:lpstr>Streptocarpus cultivars</vt:lpstr>
      <vt:lpstr>Tillandsia cyanea</vt:lpstr>
      <vt:lpstr>Torenia fournieri</vt:lpstr>
      <vt:lpstr>Thunbergia alata</vt:lpstr>
      <vt:lpstr>x Vuylstekeara cambria ‘Plush’</vt:lpstr>
      <vt:lpstr>Vriesea x poelmanii</vt:lpstr>
      <vt:lpstr>Vriesea splendens</vt:lpstr>
      <vt:lpstr>Zantedeschia aethiopica</vt:lpstr>
    </vt:vector>
  </TitlesOfParts>
  <Company>AOC Oost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Bloeiende kamerplanten </dc:title>
  <dc:creator>Bianca Harink</dc:creator>
  <cp:lastModifiedBy>Bianca Harink</cp:lastModifiedBy>
  <cp:revision>7</cp:revision>
  <dcterms:created xsi:type="dcterms:W3CDTF">2012-11-19T11:59:09Z</dcterms:created>
  <dcterms:modified xsi:type="dcterms:W3CDTF">2013-01-23T08:47:38Z</dcterms:modified>
</cp:coreProperties>
</file>